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77" r:id="rId3"/>
    <p:sldId id="256" r:id="rId4"/>
    <p:sldId id="259" r:id="rId5"/>
    <p:sldId id="278" r:id="rId6"/>
    <p:sldId id="284" r:id="rId7"/>
    <p:sldId id="285" r:id="rId8"/>
    <p:sldId id="287" r:id="rId9"/>
    <p:sldId id="289" r:id="rId10"/>
    <p:sldId id="288" r:id="rId11"/>
    <p:sldId id="264" r:id="rId12"/>
    <p:sldId id="283" r:id="rId13"/>
    <p:sldId id="282" r:id="rId14"/>
    <p:sldId id="270" r:id="rId15"/>
    <p:sldId id="290" r:id="rId16"/>
    <p:sldId id="291" r:id="rId17"/>
    <p:sldId id="292" r:id="rId18"/>
    <p:sldId id="293" r:id="rId19"/>
    <p:sldId id="295" r:id="rId20"/>
    <p:sldId id="294" r:id="rId21"/>
    <p:sldId id="274" r:id="rId22"/>
    <p:sldId id="275" r:id="rId23"/>
    <p:sldId id="276" r:id="rId24"/>
    <p:sldId id="262" r:id="rId25"/>
    <p:sldId id="25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5B2"/>
    <a:srgbClr val="F97434"/>
    <a:srgbClr val="9267BA"/>
    <a:srgbClr val="24ADE1"/>
    <a:srgbClr val="E4B33B"/>
    <a:srgbClr val="A1000C"/>
    <a:srgbClr val="AD000D"/>
    <a:srgbClr val="454F6B"/>
    <a:srgbClr val="3A445D"/>
    <a:srgbClr val="212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09" autoAdjust="0"/>
  </p:normalViewPr>
  <p:slideViewPr>
    <p:cSldViewPr snapToGrid="0" snapToObjects="1">
      <p:cViewPr>
        <p:scale>
          <a:sx n="100" d="100"/>
          <a:sy n="100" d="100"/>
        </p:scale>
        <p:origin x="-87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Predicted Social Ecommerce Growth in Billions of Dollar</a:t>
            </a:r>
          </a:p>
        </c:rich>
      </c:tx>
      <c:layout>
        <c:manualLayout>
          <c:xMode val="edge"/>
          <c:yMode val="edge"/>
          <c:x val="0.147908503057696"/>
          <c:y val="0.0"/>
        </c:manualLayout>
      </c:layout>
      <c:overlay val="0"/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</c:v>
                </c:pt>
              </c:strCache>
            </c:strRef>
          </c:tx>
          <c:cat>
            <c:numRef>
              <c:f>Sheet1!$A$2:$A$6</c:f>
              <c:numCache>
                <c:formatCode>General</c:formatCode>
                <c:ptCount val="5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1.0</c:v>
                </c:pt>
                <c:pt idx="1">
                  <c:v>3.0</c:v>
                </c:pt>
                <c:pt idx="2">
                  <c:v>5.0</c:v>
                </c:pt>
                <c:pt idx="3">
                  <c:v>9.0</c:v>
                </c:pt>
                <c:pt idx="4">
                  <c:v>14.0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Rest of World</c:v>
                </c:pt>
              </c:strCache>
            </c:strRef>
          </c:tx>
          <c:cat>
            <c:numRef>
              <c:f>Sheet1!$A$2:$A$6</c:f>
              <c:numCache>
                <c:formatCode>General</c:formatCode>
                <c:ptCount val="5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  <c:pt idx="4">
                  <c:v>2015.0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4.0</c:v>
                </c:pt>
                <c:pt idx="1">
                  <c:v>6.0</c:v>
                </c:pt>
                <c:pt idx="2">
                  <c:v>8.0</c:v>
                </c:pt>
                <c:pt idx="3">
                  <c:v>12.0</c:v>
                </c:pt>
                <c:pt idx="4">
                  <c:v>16.0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2031291960"/>
        <c:axId val="-2031380152"/>
      </c:areaChart>
      <c:catAx>
        <c:axId val="-203129196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31380152"/>
        <c:crosses val="autoZero"/>
        <c:auto val="1"/>
        <c:lblAlgn val="ctr"/>
        <c:lblOffset val="100"/>
        <c:noMultiLvlLbl val="0"/>
      </c:catAx>
      <c:valAx>
        <c:axId val="-20313801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31291960"/>
        <c:crosses val="autoZero"/>
        <c:crossBetween val="midCat"/>
      </c:valAx>
    </c:plotArea>
    <c:legend>
      <c:legendPos val="t"/>
      <c:layout/>
      <c:overlay val="0"/>
    </c:legend>
    <c:plotVisOnly val="1"/>
    <c:dispBlanksAs val="zero"/>
    <c:showDLblsOverMax val="0"/>
  </c:chart>
  <c:txPr>
    <a:bodyPr/>
    <a:lstStyle/>
    <a:p>
      <a:pPr>
        <a:defRPr sz="1400">
          <a:solidFill>
            <a:srgbClr val="FFFFFF"/>
          </a:solidFill>
          <a:latin typeface="Avenir Book"/>
          <a:cs typeface="Avenir Book"/>
        </a:defRPr>
      </a:pPr>
      <a:endParaRPr lang="en-US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17B990-7C0C-E547-AECE-4B33F2975A65}" type="datetimeFigureOut">
              <a:rPr lang="en-US" smtClean="0"/>
              <a:t>2013/05/02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C60D0-9D5C-A84C-AB69-660EA31BCD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8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0FF2B-49E6-EF40-8ACF-A4E00DD3AFAF}" type="datetimeFigureOut">
              <a:rPr lang="en-US" smtClean="0"/>
              <a:t>2013/05/02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E5A48-865D-304D-B199-6C694C8A7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52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173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mua</a:t>
            </a:r>
            <a:r>
              <a:rPr lang="en-US" baseline="0" dirty="0" smtClean="0"/>
              <a:t> hang </a:t>
            </a:r>
            <a:r>
              <a:rPr lang="en-US" baseline="0" dirty="0" err="1" smtClean="0"/>
              <a:t>chiu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nhan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xa</a:t>
            </a:r>
            <a:r>
              <a:rPr lang="en-US" baseline="0" smtClean="0"/>
              <a:t> hoi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35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50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37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10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00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04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6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E5A48-865D-304D-B199-6C694C8A7F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6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8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37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95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420"/>
            <a:ext cx="8229600" cy="563561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ctr">
              <a:defRPr sz="1800" cap="all" spc="1000" baseline="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effectLst/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/>
                <a:cs typeface="Avenir Book"/>
              </a:defRPr>
            </a:lvl1pPr>
            <a:lvl2pPr>
              <a:defRPr>
                <a:solidFill>
                  <a:schemeClr val="bg1"/>
                </a:solidFill>
                <a:latin typeface="Avenir Book"/>
                <a:cs typeface="Avenir Book"/>
              </a:defRPr>
            </a:lvl2pPr>
            <a:lvl3pPr>
              <a:defRPr>
                <a:solidFill>
                  <a:schemeClr val="bg1"/>
                </a:solidFill>
                <a:latin typeface="Avenir Book"/>
                <a:cs typeface="Avenir Book"/>
              </a:defRPr>
            </a:lvl3pPr>
            <a:lvl4pPr>
              <a:defRPr>
                <a:solidFill>
                  <a:schemeClr val="bg1"/>
                </a:solidFill>
                <a:latin typeface="Avenir Book"/>
                <a:cs typeface="Avenir Book"/>
              </a:defRPr>
            </a:lvl4pPr>
            <a:lvl5pPr>
              <a:defRPr>
                <a:solidFill>
                  <a:schemeClr val="bg1"/>
                </a:solidFill>
                <a:latin typeface="Avenir Book"/>
                <a:cs typeface="Avenir Book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202030"/>
                </a:solidFill>
                <a:latin typeface="Avenir Book"/>
                <a:cs typeface="Avenir Book"/>
              </a:defRPr>
            </a:lvl1pPr>
          </a:lstStyle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02030"/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202030"/>
                </a:solidFill>
                <a:latin typeface="Avenir Book"/>
                <a:cs typeface="Avenir Book"/>
              </a:defRPr>
            </a:lvl1pPr>
          </a:lstStyle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6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7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64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4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9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8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42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6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649B7BB6-9E03-5A43-8856-C2202548B635}" type="datetimeFigureOut">
              <a:rPr lang="en-US" smtClean="0"/>
              <a:pPr/>
              <a:t>2013/05/02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venir Book"/>
                <a:cs typeface="Avenir Book"/>
              </a:defRPr>
            </a:lvl1pPr>
          </a:lstStyle>
          <a:p>
            <a:fld id="{AAB01E7D-C515-0249-AF66-57AEE794C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6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8E6EC9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736" y="2997201"/>
            <a:ext cx="43377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ideo_games_minimalistic_multicolor_tetris_blocks_simple_colors_1920x1080_wallpaper_Wallpaper_1600x1200_www.wallpaperbeautiful.co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2857500" y="2540000"/>
            <a:ext cx="3327400" cy="8636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 smtClean="0"/>
              <a:t>Lack of Cohesion between Buyer and Seller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73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12" y="1586519"/>
            <a:ext cx="4076825" cy="406492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7652" y="5471822"/>
            <a:ext cx="5344202" cy="1090965"/>
          </a:xfrm>
          <a:noFill/>
          <a:effectLst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Avenir Heavy"/>
                <a:cs typeface="Avenir Heavy"/>
              </a:rPr>
              <a:t>E</a:t>
            </a:r>
            <a:r>
              <a:rPr lang="en-US" sz="1800" dirty="0" smtClean="0">
                <a:latin typeface="Avenir Heavy"/>
                <a:cs typeface="Avenir Heavy"/>
              </a:rPr>
              <a:t>commerce </a:t>
            </a:r>
            <a:r>
              <a:rPr lang="en-US" sz="1800" dirty="0" smtClean="0"/>
              <a:t>with </a:t>
            </a:r>
            <a:r>
              <a:rPr lang="en-US" sz="1800" dirty="0" smtClean="0">
                <a:latin typeface="Avenir Heavy"/>
                <a:cs typeface="Avenir Heavy"/>
              </a:rPr>
              <a:t>fresh experience</a:t>
            </a:r>
            <a:r>
              <a:rPr lang="en-US" sz="1800" dirty="0" smtClean="0"/>
              <a:t>, </a:t>
            </a:r>
            <a:r>
              <a:rPr lang="en-US" sz="1800" dirty="0" smtClean="0"/>
              <a:t>integrating </a:t>
            </a:r>
            <a:r>
              <a:rPr lang="en-US" sz="1800" dirty="0" smtClean="0"/>
              <a:t>social-network-related features.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71" y="1638128"/>
            <a:ext cx="1567142" cy="15671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142" y="1704522"/>
            <a:ext cx="704380" cy="7043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080" y="4246063"/>
            <a:ext cx="1337712" cy="440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34" y="3164069"/>
            <a:ext cx="953862" cy="10099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4751" y="3131964"/>
            <a:ext cx="454091" cy="3405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943" y="2121738"/>
            <a:ext cx="631696" cy="3396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3996" y="990916"/>
            <a:ext cx="434790" cy="6939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2465" y="1739728"/>
            <a:ext cx="598515" cy="7234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6371" y="4185652"/>
            <a:ext cx="527051" cy="4737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04297" y="2223338"/>
            <a:ext cx="670283" cy="664697"/>
          </a:xfrm>
          <a:prstGeom prst="rect">
            <a:avLst/>
          </a:prstGeom>
        </p:spPr>
      </p:pic>
      <p:pic>
        <p:nvPicPr>
          <p:cNvPr id="22" name="Picture 21" descr="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16" y="3383617"/>
            <a:ext cx="328087" cy="34580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446" y="5027195"/>
            <a:ext cx="631696" cy="33968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1524" y="3965412"/>
            <a:ext cx="434790" cy="69399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7159" y="4750127"/>
            <a:ext cx="783253" cy="7427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7652" y="3098178"/>
            <a:ext cx="612648" cy="57087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-825500" y="24608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2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0.04259 L -3.61111E-6 0.1537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1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300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569" y="5626100"/>
            <a:ext cx="7071976" cy="65592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 smtClean="0"/>
              <a:t>Then, why social ecommerce works?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666081"/>
            <a:ext cx="5543550" cy="3464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28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lded Corner 25"/>
          <p:cNvSpPr/>
          <p:nvPr/>
        </p:nvSpPr>
        <p:spPr>
          <a:xfrm>
            <a:off x="667558" y="1601321"/>
            <a:ext cx="2481422" cy="3597331"/>
          </a:xfrm>
          <a:prstGeom prst="foldedCorner">
            <a:avLst>
              <a:gd name="adj" fmla="val 16244"/>
            </a:avLst>
          </a:prstGeom>
          <a:solidFill>
            <a:schemeClr val="bg1"/>
          </a:solidFill>
          <a:ln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9803" y="3418948"/>
            <a:ext cx="12744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rgbClr val="3A445D"/>
                </a:solidFill>
                <a:latin typeface="Avenir Black"/>
                <a:cs typeface="Avenir Black"/>
              </a:rPr>
              <a:t>78</a:t>
            </a:r>
            <a:r>
              <a:rPr lang="en-US" sz="1200" dirty="0" smtClean="0">
                <a:solidFill>
                  <a:srgbClr val="3A445D"/>
                </a:solidFill>
                <a:latin typeface="Avenir Black"/>
                <a:cs typeface="Avenir Black"/>
              </a:rPr>
              <a:t>%</a:t>
            </a:r>
            <a:endParaRPr lang="en-US" sz="3600" dirty="0">
              <a:solidFill>
                <a:srgbClr val="3A445D"/>
              </a:solidFill>
              <a:latin typeface="Avenir Black"/>
              <a:cs typeface="Avenir Black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9206" y="4289174"/>
            <a:ext cx="2060373" cy="1377772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solidFill>
                  <a:srgbClr val="3A445D"/>
                </a:solidFill>
              </a:rPr>
              <a:t>o</a:t>
            </a:r>
            <a:r>
              <a:rPr lang="en-US" sz="1400" dirty="0" smtClean="0">
                <a:solidFill>
                  <a:srgbClr val="3A445D"/>
                </a:solidFill>
              </a:rPr>
              <a:t>f online </a:t>
            </a:r>
            <a:r>
              <a:rPr lang="en-US" sz="1400" dirty="0">
                <a:solidFill>
                  <a:srgbClr val="3A445D"/>
                </a:solidFill>
              </a:rPr>
              <a:t>s</a:t>
            </a:r>
            <a:r>
              <a:rPr lang="en-US" sz="1400" dirty="0" smtClean="0">
                <a:solidFill>
                  <a:srgbClr val="3A445D"/>
                </a:solidFill>
              </a:rPr>
              <a:t>hoppers use Reviews to make a purchase decision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42367" y="6350061"/>
            <a:ext cx="21194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212634"/>
                </a:solidFill>
                <a:latin typeface="Avenir Book"/>
                <a:cs typeface="Avenir Book"/>
              </a:rPr>
              <a:t>Source: Inside Facebook</a:t>
            </a:r>
            <a:r>
              <a:rPr lang="en-US" sz="1100" dirty="0">
                <a:solidFill>
                  <a:srgbClr val="212634"/>
                </a:solidFill>
                <a:latin typeface="Avenir Book"/>
                <a:cs typeface="Avenir Book"/>
              </a:rPr>
              <a:t>, 2011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823302" y="2492155"/>
            <a:ext cx="2157997" cy="868227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rgbClr val="3A445D"/>
                </a:solidFill>
              </a:rPr>
              <a:t>of </a:t>
            </a:r>
            <a:r>
              <a:rPr lang="en-US" sz="1400" dirty="0">
                <a:solidFill>
                  <a:srgbClr val="3A445D"/>
                </a:solidFill>
              </a:rPr>
              <a:t>purchases are subject to some kind of social </a:t>
            </a:r>
            <a:r>
              <a:rPr lang="en-US" sz="1400" dirty="0" smtClean="0">
                <a:solidFill>
                  <a:srgbClr val="3A445D"/>
                </a:solidFill>
              </a:rPr>
              <a:t>influence</a:t>
            </a:r>
            <a:endParaRPr lang="en-US" sz="1400" dirty="0">
              <a:solidFill>
                <a:srgbClr val="3A445D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2474" y="1630537"/>
            <a:ext cx="12744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rgbClr val="3A445D"/>
                </a:solidFill>
                <a:latin typeface="Avenir Black"/>
                <a:cs typeface="Avenir Black"/>
              </a:rPr>
              <a:t>90</a:t>
            </a:r>
            <a:r>
              <a:rPr lang="en-US" sz="1200" dirty="0" smtClean="0">
                <a:solidFill>
                  <a:srgbClr val="3A445D"/>
                </a:solidFill>
                <a:latin typeface="Avenir Black"/>
                <a:cs typeface="Avenir Black"/>
              </a:rPr>
              <a:t>%</a:t>
            </a:r>
            <a:endParaRPr lang="en-US" sz="3600" dirty="0">
              <a:solidFill>
                <a:srgbClr val="3A445D"/>
              </a:solidFill>
              <a:latin typeface="Avenir Black"/>
              <a:cs typeface="Avenir Black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5075718" y="2367782"/>
            <a:ext cx="1890235" cy="546894"/>
          </a:xfrm>
          <a:prstGeom prst="wedgeRectCallout">
            <a:avLst>
              <a:gd name="adj1" fmla="val -60463"/>
              <a:gd name="adj2" fmla="val 32886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Should I buy a Mac or an Envy 15?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5525396" y="3329005"/>
            <a:ext cx="1858122" cy="345372"/>
          </a:xfrm>
          <a:prstGeom prst="wedgeRectCallout">
            <a:avLst>
              <a:gd name="adj1" fmla="val 58360"/>
              <a:gd name="adj2" fmla="val -16367"/>
            </a:avLst>
          </a:prstGeom>
          <a:solidFill>
            <a:srgbClr val="2126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A Mac would be great.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4519892" y="3965143"/>
            <a:ext cx="1969807" cy="312747"/>
          </a:xfrm>
          <a:prstGeom prst="wedgeRectCallout">
            <a:avLst>
              <a:gd name="adj1" fmla="val -57221"/>
              <a:gd name="adj2" fmla="val -48328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Oh. That’s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great. Thanks!!!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970" y="2608229"/>
            <a:ext cx="1221406" cy="19279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223" y="2132504"/>
            <a:ext cx="1104348" cy="174320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35919" y="3360382"/>
            <a:ext cx="1933660" cy="20022"/>
          </a:xfrm>
          <a:prstGeom prst="line">
            <a:avLst/>
          </a:prstGeom>
          <a:ln w="3175" cmpd="sng">
            <a:solidFill>
              <a:srgbClr val="3A445D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social network works?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5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8" grpId="0" build="p"/>
      <p:bldP spid="16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Benefits for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66900"/>
            <a:ext cx="8229600" cy="42592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Shop Online</a:t>
            </a:r>
          </a:p>
          <a:p>
            <a:pPr marL="0" indent="0" algn="ctr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Catch up, Follow, Collect and  Share </a:t>
            </a:r>
          </a:p>
          <a:p>
            <a:pPr marL="0" indent="0" algn="ctr">
              <a:buNone/>
            </a:pPr>
            <a:r>
              <a:rPr lang="en-US" sz="1800" dirty="0" smtClean="0"/>
              <a:t>the latest </a:t>
            </a:r>
            <a:r>
              <a:rPr lang="en-US" sz="1800" dirty="0" smtClean="0">
                <a:latin typeface="Avenir Heavy"/>
                <a:cs typeface="Avenir Heavy"/>
              </a:rPr>
              <a:t>trends</a:t>
            </a:r>
            <a:r>
              <a:rPr lang="en-US" sz="1800" dirty="0"/>
              <a:t>, </a:t>
            </a:r>
            <a:r>
              <a:rPr lang="en-US" sz="1800" dirty="0" smtClean="0">
                <a:latin typeface="Avenir Heavy"/>
                <a:cs typeface="Avenir Heavy"/>
              </a:rPr>
              <a:t>favorites</a:t>
            </a:r>
            <a:r>
              <a:rPr lang="en-US" sz="1800" dirty="0" smtClean="0"/>
              <a:t>, and </a:t>
            </a:r>
            <a:r>
              <a:rPr lang="en-US" sz="1800" dirty="0" smtClean="0">
                <a:latin typeface="Avenir Heavy"/>
                <a:cs typeface="Avenir Heavy"/>
              </a:rPr>
              <a:t>people</a:t>
            </a:r>
            <a:r>
              <a:rPr lang="en-US" sz="1800" dirty="0" smtClean="0"/>
              <a:t> 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 smtClean="0"/>
              <a:t>Interact with </a:t>
            </a:r>
            <a:r>
              <a:rPr lang="en-US" sz="2000" dirty="0" smtClean="0">
                <a:latin typeface="Avenir Heavy"/>
                <a:cs typeface="Avenir Heavy"/>
              </a:rPr>
              <a:t>Store Merchants</a:t>
            </a:r>
            <a:r>
              <a:rPr lang="en-US" sz="2000" dirty="0" smtClean="0"/>
              <a:t>, </a:t>
            </a:r>
          </a:p>
          <a:p>
            <a:pPr marL="0" indent="0" algn="ctr">
              <a:buNone/>
            </a:pPr>
            <a:r>
              <a:rPr lang="en-US" sz="1800" dirty="0"/>
              <a:t>t</a:t>
            </a:r>
            <a:r>
              <a:rPr lang="en-US" sz="1800" dirty="0" smtClean="0"/>
              <a:t>o be better served</a:t>
            </a:r>
            <a:endParaRPr lang="en-US" sz="1800" dirty="0"/>
          </a:p>
          <a:p>
            <a:pPr marL="0" indent="0" algn="ctr">
              <a:buNone/>
            </a:pPr>
            <a:endParaRPr lang="en-US" sz="2000" dirty="0" smtClean="0">
              <a:latin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71943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for business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2324100" y="5537200"/>
            <a:ext cx="4572000" cy="86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More Information, </a:t>
            </a:r>
            <a:r>
              <a:rPr lang="en-US" sz="2000" dirty="0"/>
              <a:t>B</a:t>
            </a:r>
            <a:r>
              <a:rPr lang="en-US" sz="2000" dirty="0" smtClean="0"/>
              <a:t>etter Insight</a:t>
            </a:r>
            <a:endParaRPr lang="en-US" sz="2000" dirty="0"/>
          </a:p>
        </p:txBody>
      </p:sp>
      <p:sp>
        <p:nvSpPr>
          <p:cNvPr id="22" name="Rectangular Callout 21"/>
          <p:cNvSpPr/>
          <p:nvPr/>
        </p:nvSpPr>
        <p:spPr>
          <a:xfrm>
            <a:off x="5202182" y="1816937"/>
            <a:ext cx="3205218" cy="735763"/>
          </a:xfrm>
          <a:prstGeom prst="wedgeRectCallout">
            <a:avLst>
              <a:gd name="adj1" fmla="val -58768"/>
              <a:gd name="adj2" fmla="val 49049"/>
            </a:avLst>
          </a:prstGeom>
          <a:solidFill>
            <a:srgbClr val="2126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By collecting, observing customer activities, </a:t>
            </a:r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I have information for business strategies.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409886"/>
            <a:ext cx="1981200" cy="312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28" y="2284562"/>
            <a:ext cx="1715074" cy="17100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for business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2324100" y="5537200"/>
            <a:ext cx="4572000" cy="86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Popularity: Be Better Known</a:t>
            </a:r>
            <a:endParaRPr lang="en-US" sz="2000" dirty="0"/>
          </a:p>
        </p:txBody>
      </p:sp>
      <p:sp>
        <p:nvSpPr>
          <p:cNvPr id="22" name="Rectangular Callout 21"/>
          <p:cNvSpPr/>
          <p:nvPr/>
        </p:nvSpPr>
        <p:spPr>
          <a:xfrm>
            <a:off x="5202182" y="1816937"/>
            <a:ext cx="3052818" cy="494463"/>
          </a:xfrm>
          <a:prstGeom prst="wedgeRectCallout">
            <a:avLst>
              <a:gd name="adj1" fmla="val -58768"/>
              <a:gd name="adj2" fmla="val 49049"/>
            </a:avLst>
          </a:prstGeom>
          <a:solidFill>
            <a:srgbClr val="2126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The marketers calls it “Word of mouth”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1" y="2829996"/>
            <a:ext cx="2057399" cy="30882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765" y="2772745"/>
            <a:ext cx="598515" cy="723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949" y="3366719"/>
            <a:ext cx="288151" cy="2590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9579" y="4206510"/>
            <a:ext cx="345362" cy="185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8671" y="3330441"/>
            <a:ext cx="237709" cy="3794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6490" y="2366673"/>
            <a:ext cx="316709" cy="3003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5033" y="2155344"/>
            <a:ext cx="334949" cy="31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1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3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for business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2044700" y="5664200"/>
            <a:ext cx="5016500" cy="8636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000" dirty="0" smtClean="0"/>
              <a:t>Interaction: Building Customer Relationship</a:t>
            </a:r>
            <a:endParaRPr lang="en-US" sz="2000" dirty="0"/>
          </a:p>
        </p:txBody>
      </p:sp>
      <p:sp>
        <p:nvSpPr>
          <p:cNvPr id="22" name="Rectangular Callout 21"/>
          <p:cNvSpPr/>
          <p:nvPr/>
        </p:nvSpPr>
        <p:spPr>
          <a:xfrm>
            <a:off x="5202182" y="1816937"/>
            <a:ext cx="3052818" cy="710363"/>
          </a:xfrm>
          <a:prstGeom prst="wedgeRectCallout">
            <a:avLst>
              <a:gd name="adj1" fmla="val -58768"/>
              <a:gd name="adj2" fmla="val 49049"/>
            </a:avLst>
          </a:prstGeom>
          <a:solidFill>
            <a:srgbClr val="2126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Hey, </a:t>
            </a:r>
            <a:r>
              <a:rPr lang="en-US" sz="1200" dirty="0">
                <a:solidFill>
                  <a:schemeClr val="bg1"/>
                </a:solidFill>
                <a:latin typeface="Avenir Book"/>
                <a:cs typeface="Avenir Book"/>
              </a:rPr>
              <a:t>s</a:t>
            </a:r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ee? I got mails from customers. I’m building relationship with them now.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527300"/>
            <a:ext cx="2006600" cy="31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9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569" y="5626100"/>
            <a:ext cx="7071976" cy="65592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 smtClean="0"/>
              <a:t>How brilliant the picture can be?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1666081"/>
            <a:ext cx="5543550" cy="3464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5096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0" y="556420"/>
            <a:ext cx="6121400" cy="789780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How brilliant the picture can be?</a:t>
            </a:r>
            <a:endParaRPr lang="en-US" sz="1600" dirty="0"/>
          </a:p>
        </p:txBody>
      </p:sp>
      <p:sp>
        <p:nvSpPr>
          <p:cNvPr id="6" name="Rectangular Callout 5"/>
          <p:cNvSpPr/>
          <p:nvPr/>
        </p:nvSpPr>
        <p:spPr>
          <a:xfrm>
            <a:off x="3536876" y="3200316"/>
            <a:ext cx="4222824" cy="990972"/>
          </a:xfrm>
          <a:prstGeom prst="wedgeRectCallout">
            <a:avLst>
              <a:gd name="adj1" fmla="val -53911"/>
              <a:gd name="adj2" fmla="val -20209"/>
            </a:avLst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If I had to guess, social commerce is the next area to really blow up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cs typeface="Avenir Book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318" y="2628528"/>
            <a:ext cx="1625600" cy="1625600"/>
          </a:xfrm>
          <a:prstGeom prst="ellipse">
            <a:avLst/>
          </a:prstGeom>
          <a:ln w="6350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3435276" y="2749322"/>
            <a:ext cx="1929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/>
                <a:cs typeface="Avenir Book"/>
              </a:rPr>
              <a:t>Mark </a:t>
            </a:r>
            <a:r>
              <a:rPr lang="en-US" dirty="0" err="1">
                <a:solidFill>
                  <a:schemeClr val="bg1"/>
                </a:solidFill>
                <a:latin typeface="Avenir Book"/>
                <a:cs typeface="Avenir Book"/>
              </a:rPr>
              <a:t>Zuckerberg</a:t>
            </a:r>
            <a:endParaRPr lang="en-US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5344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934" y="602605"/>
            <a:ext cx="5146966" cy="514696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 rot="21417063">
            <a:off x="3496226" y="2568064"/>
            <a:ext cx="2877757" cy="1470025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rgbClr val="FFFFFF"/>
                </a:solidFill>
                <a:latin typeface="Avenir Heavy"/>
                <a:cs typeface="Avenir Heavy"/>
              </a:rPr>
              <a:t>Social</a:t>
            </a:r>
            <a:r>
              <a:rPr lang="en-US" sz="6000" dirty="0" smtClean="0">
                <a:solidFill>
                  <a:srgbClr val="FFFFFF"/>
                </a:solidFill>
                <a:latin typeface="Avenir Heavy"/>
                <a:cs typeface="Avenir Heavy"/>
              </a:rPr>
              <a:t/>
            </a:r>
            <a:br>
              <a:rPr lang="en-US" sz="6000" dirty="0" smtClean="0">
                <a:solidFill>
                  <a:srgbClr val="FFFFFF"/>
                </a:solidFill>
                <a:latin typeface="Avenir Heavy"/>
                <a:cs typeface="Avenir Heavy"/>
              </a:rPr>
            </a:br>
            <a:r>
              <a:rPr lang="en-US" sz="3600" dirty="0" smtClean="0">
                <a:solidFill>
                  <a:srgbClr val="FFFFFF"/>
                </a:solidFill>
              </a:rPr>
              <a:t>Buy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6" name="Subtitle 5"/>
          <p:cNvSpPr txBox="1">
            <a:spLocks/>
          </p:cNvSpPr>
          <p:nvPr/>
        </p:nvSpPr>
        <p:spPr>
          <a:xfrm rot="21289170">
            <a:off x="3513268" y="3983717"/>
            <a:ext cx="2506637" cy="123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venir Book"/>
                <a:ea typeface="+mn-ea"/>
                <a:cs typeface="Avenir Book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SOCIAL ECOMMERCE NETWORK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13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683529"/>
              </p:ext>
            </p:extLst>
          </p:nvPr>
        </p:nvGraphicFramePr>
        <p:xfrm>
          <a:off x="1389345" y="775269"/>
          <a:ext cx="6416433" cy="5077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 9"/>
          <p:cNvSpPr/>
          <p:nvPr/>
        </p:nvSpPr>
        <p:spPr>
          <a:xfrm>
            <a:off x="6742367" y="6350061"/>
            <a:ext cx="21764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212634"/>
                </a:solidFill>
                <a:latin typeface="Avenir Book"/>
                <a:cs typeface="Avenir Book"/>
              </a:rPr>
              <a:t>Source: Booz &amp; Company, 2012</a:t>
            </a:r>
            <a:endParaRPr lang="en-US" sz="1100" dirty="0">
              <a:solidFill>
                <a:srgbClr val="212634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9114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7833" y="4801632"/>
            <a:ext cx="7416800" cy="8683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How does</a:t>
            </a:r>
            <a:r>
              <a:rPr lang="en-US" sz="2000" dirty="0"/>
              <a:t> </a:t>
            </a:r>
            <a:r>
              <a:rPr lang="en-US" sz="2400" dirty="0" smtClean="0">
                <a:latin typeface="Avenir Heavy"/>
                <a:cs typeface="Avenir Heavy"/>
              </a:rPr>
              <a:t>SocialBuy</a:t>
            </a:r>
            <a:r>
              <a:rPr lang="en-US" sz="2400" dirty="0" smtClean="0"/>
              <a:t> </a:t>
            </a:r>
            <a:r>
              <a:rPr lang="en-US" sz="2000" dirty="0" smtClean="0">
                <a:solidFill>
                  <a:prstClr val="white"/>
                </a:solidFill>
              </a:rPr>
              <a:t>works?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0" y="1816100"/>
            <a:ext cx="2395675" cy="2400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07400" y="4279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16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678" y="556420"/>
            <a:ext cx="8229600" cy="563561"/>
          </a:xfrm>
        </p:spPr>
        <p:txBody>
          <a:bodyPr>
            <a:normAutofit/>
          </a:bodyPr>
          <a:lstStyle/>
          <a:p>
            <a:r>
              <a:rPr lang="en-US" dirty="0" smtClean="0"/>
              <a:t>flows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81" y="1367273"/>
            <a:ext cx="736600" cy="11627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305561" y="1963232"/>
            <a:ext cx="1196339" cy="0"/>
          </a:xfrm>
          <a:prstGeom prst="line">
            <a:avLst/>
          </a:prstGeom>
          <a:ln w="9525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67586" y="1943565"/>
            <a:ext cx="1497789" cy="0"/>
          </a:xfrm>
          <a:prstGeom prst="line">
            <a:avLst/>
          </a:prstGeom>
          <a:ln w="9525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997633" y="1366757"/>
            <a:ext cx="998823" cy="1146252"/>
            <a:chOff x="3729531" y="1377754"/>
            <a:chExt cx="998823" cy="11462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3831590" y="1393446"/>
              <a:ext cx="144722" cy="14472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4365859" y="1397454"/>
              <a:ext cx="195981" cy="20750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V="1">
              <a:off x="3729531" y="1589594"/>
              <a:ext cx="122971" cy="14864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V="1">
              <a:off x="4602480" y="1679594"/>
              <a:ext cx="125874" cy="11729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6936" y="1377754"/>
              <a:ext cx="726168" cy="1146252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7725304" y="1458106"/>
            <a:ext cx="582211" cy="748092"/>
            <a:chOff x="5358818" y="1418394"/>
            <a:chExt cx="582211" cy="748092"/>
          </a:xfrm>
        </p:grpSpPr>
        <p:sp>
          <p:nvSpPr>
            <p:cNvPr id="28" name="Folded Corner 27"/>
            <p:cNvSpPr/>
            <p:nvPr/>
          </p:nvSpPr>
          <p:spPr>
            <a:xfrm>
              <a:off x="5358818" y="1418394"/>
              <a:ext cx="582211" cy="748092"/>
            </a:xfrm>
            <a:prstGeom prst="foldedCorner">
              <a:avLst>
                <a:gd name="adj" fmla="val 16244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58818" y="1426753"/>
              <a:ext cx="5743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HOME</a:t>
              </a:r>
              <a:endParaRPr lang="en-US" sz="10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455920" y="1703752"/>
              <a:ext cx="121920" cy="180844"/>
            </a:xfrm>
            <a:prstGeom prst="rect">
              <a:avLst/>
            </a:prstGeom>
            <a:solidFill>
              <a:srgbClr val="E4B33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08320" y="1785032"/>
              <a:ext cx="121920" cy="180844"/>
            </a:xfrm>
            <a:prstGeom prst="rect">
              <a:avLst/>
            </a:prstGeom>
            <a:solidFill>
              <a:srgbClr val="24ADE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60720" y="1703752"/>
              <a:ext cx="121920" cy="180844"/>
            </a:xfrm>
            <a:prstGeom prst="rect">
              <a:avLst/>
            </a:prstGeom>
            <a:solidFill>
              <a:srgbClr val="9267B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455920" y="1916094"/>
              <a:ext cx="121920" cy="180844"/>
            </a:xfrm>
            <a:prstGeom prst="rect">
              <a:avLst/>
            </a:prstGeom>
            <a:solidFill>
              <a:srgbClr val="F9743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/>
          <p:cNvCxnSpPr/>
          <p:nvPr/>
        </p:nvCxnSpPr>
        <p:spPr>
          <a:xfrm>
            <a:off x="6071834" y="1906477"/>
            <a:ext cx="1497789" cy="0"/>
          </a:xfrm>
          <a:prstGeom prst="line">
            <a:avLst/>
          </a:prstGeom>
          <a:ln w="9525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9" name="Group 188"/>
          <p:cNvGrpSpPr/>
          <p:nvPr/>
        </p:nvGrpSpPr>
        <p:grpSpPr>
          <a:xfrm>
            <a:off x="991127" y="2342498"/>
            <a:ext cx="7009096" cy="464513"/>
            <a:chOff x="991127" y="2342498"/>
            <a:chExt cx="7009096" cy="464513"/>
          </a:xfrm>
        </p:grpSpPr>
        <p:cxnSp>
          <p:nvCxnSpPr>
            <p:cNvPr id="46" name="Straight Connector 45"/>
            <p:cNvCxnSpPr/>
            <p:nvPr/>
          </p:nvCxnSpPr>
          <p:spPr>
            <a:xfrm flipV="1">
              <a:off x="6550967" y="2449346"/>
              <a:ext cx="0" cy="342592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/>
            <p:cNvCxnSpPr/>
            <p:nvPr/>
          </p:nvCxnSpPr>
          <p:spPr>
            <a:xfrm rot="10800000" flipV="1">
              <a:off x="991127" y="2449346"/>
              <a:ext cx="7009096" cy="357664"/>
            </a:xfrm>
            <a:prstGeom prst="bentConnector3">
              <a:avLst>
                <a:gd name="adj1" fmla="val 100154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3690175" y="2464419"/>
              <a:ext cx="0" cy="342592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7994366" y="2342498"/>
              <a:ext cx="0" cy="117008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544" y="1408599"/>
            <a:ext cx="721773" cy="1139315"/>
          </a:xfrm>
          <a:prstGeom prst="rect">
            <a:avLst/>
          </a:prstGeom>
        </p:spPr>
      </p:pic>
      <p:grpSp>
        <p:nvGrpSpPr>
          <p:cNvPr id="190" name="Group 189"/>
          <p:cNvGrpSpPr/>
          <p:nvPr/>
        </p:nvGrpSpPr>
        <p:grpSpPr>
          <a:xfrm>
            <a:off x="612623" y="2903343"/>
            <a:ext cx="7509504" cy="807251"/>
            <a:chOff x="612623" y="2903343"/>
            <a:chExt cx="7509504" cy="807251"/>
          </a:xfrm>
        </p:grpSpPr>
        <p:grpSp>
          <p:nvGrpSpPr>
            <p:cNvPr id="63" name="Group 62"/>
            <p:cNvGrpSpPr/>
            <p:nvPr/>
          </p:nvGrpSpPr>
          <p:grpSpPr>
            <a:xfrm>
              <a:off x="3368521" y="2911702"/>
              <a:ext cx="671979" cy="748092"/>
              <a:chOff x="7710318" y="3033622"/>
              <a:chExt cx="671979" cy="748092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7981172" y="3257425"/>
                <a:ext cx="231108" cy="227456"/>
              </a:xfrm>
              <a:prstGeom prst="rect">
                <a:avLst/>
              </a:prstGeom>
              <a:solidFill>
                <a:srgbClr val="24ADE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olded Corner 53"/>
              <p:cNvSpPr/>
              <p:nvPr/>
            </p:nvSpPr>
            <p:spPr>
              <a:xfrm>
                <a:off x="7740798" y="3033622"/>
                <a:ext cx="582211" cy="748092"/>
              </a:xfrm>
              <a:prstGeom prst="foldedCorner">
                <a:avLst>
                  <a:gd name="adj" fmla="val 16244"/>
                </a:avLst>
              </a:prstGeom>
              <a:noFill/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710318" y="3041981"/>
                <a:ext cx="6719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Avenir Book"/>
                    <a:cs typeface="Avenir Book"/>
                  </a:rPr>
                  <a:t>PRODUCT</a:t>
                </a:r>
                <a:endParaRPr lang="en-US" sz="800" dirty="0">
                  <a:solidFill>
                    <a:schemeClr val="bg1"/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61" name="L-Shape 60"/>
              <p:cNvSpPr/>
              <p:nvPr/>
            </p:nvSpPr>
            <p:spPr>
              <a:xfrm>
                <a:off x="7819885" y="3267585"/>
                <a:ext cx="382235" cy="379855"/>
              </a:xfrm>
              <a:prstGeom prst="corner">
                <a:avLst>
                  <a:gd name="adj1" fmla="val 30488"/>
                  <a:gd name="adj2" fmla="val 3327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612623" y="2903343"/>
              <a:ext cx="612691" cy="748092"/>
              <a:chOff x="5871206" y="3484881"/>
              <a:chExt cx="612691" cy="748092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5973005" y="3708684"/>
                <a:ext cx="423370" cy="152116"/>
              </a:xfrm>
              <a:prstGeom prst="rect">
                <a:avLst/>
              </a:prstGeom>
              <a:solidFill>
                <a:srgbClr val="24ADE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Folded Corner 65"/>
              <p:cNvSpPr/>
              <p:nvPr/>
            </p:nvSpPr>
            <p:spPr>
              <a:xfrm>
                <a:off x="5901686" y="3484881"/>
                <a:ext cx="582211" cy="748092"/>
              </a:xfrm>
              <a:prstGeom prst="foldedCorner">
                <a:avLst>
                  <a:gd name="adj" fmla="val 16244"/>
                </a:avLst>
              </a:prstGeom>
              <a:noFill/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871206" y="3493240"/>
                <a:ext cx="50782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Avenir Book"/>
                    <a:cs typeface="Avenir Book"/>
                  </a:rPr>
                  <a:t>STORE</a:t>
                </a:r>
                <a:endParaRPr lang="en-US" sz="800" dirty="0">
                  <a:solidFill>
                    <a:schemeClr val="bg1"/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979815" y="3930209"/>
                <a:ext cx="121920" cy="180844"/>
              </a:xfrm>
              <a:prstGeom prst="rect">
                <a:avLst/>
              </a:prstGeom>
              <a:solidFill>
                <a:srgbClr val="E4B33B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274455" y="3930209"/>
                <a:ext cx="121920" cy="180844"/>
              </a:xfrm>
              <a:prstGeom prst="rect">
                <a:avLst/>
              </a:prstGeom>
              <a:solidFill>
                <a:srgbClr val="9267BA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127790" y="3930209"/>
                <a:ext cx="121920" cy="180844"/>
              </a:xfrm>
              <a:prstGeom prst="rect">
                <a:avLst/>
              </a:prstGeom>
              <a:solidFill>
                <a:srgbClr val="F97434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227438" y="2962502"/>
              <a:ext cx="612691" cy="748092"/>
              <a:chOff x="5686979" y="4111053"/>
              <a:chExt cx="612691" cy="748092"/>
            </a:xfrm>
          </p:grpSpPr>
          <p:sp>
            <p:nvSpPr>
              <p:cNvPr id="76" name="Folded Corner 75"/>
              <p:cNvSpPr/>
              <p:nvPr/>
            </p:nvSpPr>
            <p:spPr>
              <a:xfrm>
                <a:off x="5717459" y="4111053"/>
                <a:ext cx="582211" cy="748092"/>
              </a:xfrm>
              <a:prstGeom prst="foldedCorner">
                <a:avLst>
                  <a:gd name="adj" fmla="val 16244"/>
                </a:avLst>
              </a:prstGeom>
              <a:noFill/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686979" y="4119412"/>
                <a:ext cx="44114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/>
                    </a:solidFill>
                    <a:latin typeface="Avenir Book"/>
                    <a:cs typeface="Avenir Book"/>
                  </a:rPr>
                  <a:t>USER</a:t>
                </a:r>
                <a:endParaRPr lang="en-US" sz="800" dirty="0">
                  <a:solidFill>
                    <a:schemeClr val="bg1"/>
                  </a:solidFill>
                  <a:latin typeface="Avenir Book"/>
                  <a:cs typeface="Avenir Book"/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0"/>
              <a:srcRect b="38139"/>
              <a:stretch/>
            </p:blipFill>
            <p:spPr>
              <a:xfrm>
                <a:off x="5826165" y="4365336"/>
                <a:ext cx="362920" cy="354380"/>
              </a:xfrm>
              <a:prstGeom prst="ellipse">
                <a:avLst/>
              </a:prstGeom>
              <a:ln w="19050" cap="rnd" cmpd="sng">
                <a:solidFill>
                  <a:srgbClr val="FFFFFF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  <p:sp>
          <p:nvSpPr>
            <p:cNvPr id="108" name="TextBox 107"/>
            <p:cNvSpPr txBox="1"/>
            <p:nvPr/>
          </p:nvSpPr>
          <p:spPr>
            <a:xfrm>
              <a:off x="1370086" y="2939511"/>
              <a:ext cx="14157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sz="11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Browse Product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1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View Information</a:t>
              </a:r>
              <a:endParaRPr lang="en-US" sz="11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153240" y="2928380"/>
              <a:ext cx="163378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sz="11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View Product details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1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Recommendations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1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Comment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911539" y="2987206"/>
              <a:ext cx="12105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US" sz="11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View Profile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1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Follow a User</a:t>
              </a: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556875" y="3659794"/>
            <a:ext cx="5565562" cy="1537150"/>
            <a:chOff x="1556875" y="3659794"/>
            <a:chExt cx="5565562" cy="1537150"/>
          </a:xfrm>
        </p:grpSpPr>
        <p:cxnSp>
          <p:nvCxnSpPr>
            <p:cNvPr id="111" name="Straight Connector 110"/>
            <p:cNvCxnSpPr/>
            <p:nvPr/>
          </p:nvCxnSpPr>
          <p:spPr>
            <a:xfrm flipV="1">
              <a:off x="4809486" y="4659629"/>
              <a:ext cx="0" cy="230636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4415537" y="4313628"/>
              <a:ext cx="868825" cy="235814"/>
            </a:xfrm>
            <a:prstGeom prst="rect">
              <a:avLst/>
            </a:prstGeom>
            <a:solidFill>
              <a:srgbClr val="24ADE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Add to Cart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375073" y="4961130"/>
              <a:ext cx="868825" cy="235814"/>
            </a:xfrm>
            <a:prstGeom prst="rect">
              <a:avLst/>
            </a:prstGeom>
            <a:solidFill>
              <a:srgbClr val="F9743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Checkout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4415537" y="3975100"/>
              <a:ext cx="868825" cy="23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Share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427478" y="3659794"/>
              <a:ext cx="868825" cy="235814"/>
            </a:xfrm>
            <a:prstGeom prst="rect">
              <a:avLst/>
            </a:prstGeom>
            <a:solidFill>
              <a:srgbClr val="9267B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Like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803823" y="4961130"/>
              <a:ext cx="868825" cy="235814"/>
            </a:xfrm>
            <a:prstGeom prst="rect">
              <a:avLst/>
            </a:prstGeom>
            <a:solidFill>
              <a:srgbClr val="F9743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Track Order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cxnSp>
          <p:nvCxnSpPr>
            <p:cNvPr id="121" name="Straight Connector 120"/>
            <p:cNvCxnSpPr/>
            <p:nvPr/>
          </p:nvCxnSpPr>
          <p:spPr>
            <a:xfrm flipH="1">
              <a:off x="3787560" y="5083050"/>
              <a:ext cx="452773" cy="0"/>
            </a:xfrm>
            <a:prstGeom prst="line">
              <a:avLst/>
            </a:prstGeom>
            <a:ln w="952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1556875" y="4083551"/>
              <a:ext cx="868825" cy="235814"/>
            </a:xfrm>
            <a:prstGeom prst="rect">
              <a:avLst/>
            </a:prstGeom>
            <a:solidFill>
              <a:srgbClr val="9267B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Follow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253612" y="4105754"/>
              <a:ext cx="868825" cy="235814"/>
            </a:xfrm>
            <a:prstGeom prst="rect">
              <a:avLst/>
            </a:prstGeom>
            <a:solidFill>
              <a:srgbClr val="9267B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Follow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130" name="Elbow Connector 129"/>
          <p:cNvCxnSpPr/>
          <p:nvPr/>
        </p:nvCxnSpPr>
        <p:spPr>
          <a:xfrm rot="16200000" flipH="1">
            <a:off x="6581144" y="3868424"/>
            <a:ext cx="3524734" cy="686577"/>
          </a:xfrm>
          <a:prstGeom prst="bentConnector3">
            <a:avLst>
              <a:gd name="adj1" fmla="val 133"/>
            </a:avLst>
          </a:prstGeom>
          <a:ln>
            <a:solidFill>
              <a:srgbClr val="FFFFFF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41" name="Group 140"/>
          <p:cNvGrpSpPr/>
          <p:nvPr/>
        </p:nvGrpSpPr>
        <p:grpSpPr>
          <a:xfrm>
            <a:off x="7853806" y="5585303"/>
            <a:ext cx="661816" cy="748092"/>
            <a:chOff x="1829921" y="4456576"/>
            <a:chExt cx="661816" cy="748092"/>
          </a:xfrm>
        </p:grpSpPr>
        <p:sp>
          <p:nvSpPr>
            <p:cNvPr id="137" name="Folded Corner 136"/>
            <p:cNvSpPr/>
            <p:nvPr/>
          </p:nvSpPr>
          <p:spPr>
            <a:xfrm>
              <a:off x="1860401" y="4456576"/>
              <a:ext cx="582211" cy="748092"/>
            </a:xfrm>
            <a:prstGeom prst="foldedCorner">
              <a:avLst>
                <a:gd name="adj" fmla="val 16244"/>
              </a:avLst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829921" y="4464935"/>
              <a:ext cx="6618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UPGRADE</a:t>
              </a:r>
              <a:endParaRPr lang="en-US" sz="800" dirty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40" name="Up Arrow 139"/>
            <p:cNvSpPr/>
            <p:nvPr/>
          </p:nvSpPr>
          <p:spPr>
            <a:xfrm>
              <a:off x="2024004" y="4739942"/>
              <a:ext cx="254000" cy="329898"/>
            </a:xfrm>
            <a:prstGeom prst="upArrow">
              <a:avLst>
                <a:gd name="adj1" fmla="val 49999"/>
                <a:gd name="adj2" fmla="val 83383"/>
              </a:avLst>
            </a:prstGeom>
            <a:solidFill>
              <a:srgbClr val="E4B33B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5" name="Picture 1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5974" y="5585303"/>
            <a:ext cx="684101" cy="1079850"/>
          </a:xfrm>
          <a:prstGeom prst="rect">
            <a:avLst/>
          </a:prstGeom>
        </p:spPr>
      </p:pic>
      <p:cxnSp>
        <p:nvCxnSpPr>
          <p:cNvPr id="146" name="Straight Connector 145"/>
          <p:cNvCxnSpPr/>
          <p:nvPr/>
        </p:nvCxnSpPr>
        <p:spPr>
          <a:xfrm>
            <a:off x="7010945" y="5959349"/>
            <a:ext cx="703558" cy="0"/>
          </a:xfrm>
          <a:prstGeom prst="line">
            <a:avLst/>
          </a:prstGeom>
          <a:ln w="9525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4375589" y="5717666"/>
            <a:ext cx="1847202" cy="560613"/>
            <a:chOff x="4375589" y="5717666"/>
            <a:chExt cx="1847202" cy="560613"/>
          </a:xfrm>
        </p:grpSpPr>
        <p:sp>
          <p:nvSpPr>
            <p:cNvPr id="150" name="Rectangle 149"/>
            <p:cNvSpPr/>
            <p:nvPr/>
          </p:nvSpPr>
          <p:spPr>
            <a:xfrm>
              <a:off x="5353966" y="6042465"/>
              <a:ext cx="868825" cy="235814"/>
            </a:xfrm>
            <a:prstGeom prst="rect">
              <a:avLst/>
            </a:prstGeom>
            <a:solidFill>
              <a:srgbClr val="24ADE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+ Product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353966" y="5717666"/>
              <a:ext cx="868825" cy="235814"/>
            </a:xfrm>
            <a:prstGeom prst="rect">
              <a:avLst/>
            </a:prstGeom>
            <a:solidFill>
              <a:srgbClr val="E4B33B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Open Store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4375589" y="5717666"/>
              <a:ext cx="868825" cy="235814"/>
            </a:xfrm>
            <a:prstGeom prst="rect">
              <a:avLst/>
            </a:prstGeom>
            <a:solidFill>
              <a:srgbClr val="F9743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rgbClr val="FFFFFF"/>
                  </a:solidFill>
                  <a:latin typeface="Avenir Book"/>
                  <a:cs typeface="Avenir Book"/>
                </a:rPr>
                <a:t>Order </a:t>
              </a:r>
              <a:r>
                <a:rPr lang="en-US" sz="1000" dirty="0" err="1" smtClean="0">
                  <a:solidFill>
                    <a:srgbClr val="FFFFFF"/>
                  </a:solidFill>
                  <a:latin typeface="Avenir Book"/>
                  <a:cs typeface="Avenir Book"/>
                </a:rPr>
                <a:t>Mgnt</a:t>
              </a:r>
              <a:endParaRPr lang="en-US" sz="1000" dirty="0">
                <a:solidFill>
                  <a:srgbClr val="FFFFFF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3395551" y="3892040"/>
            <a:ext cx="740763" cy="740763"/>
            <a:chOff x="2171700" y="3879799"/>
            <a:chExt cx="740763" cy="740763"/>
          </a:xfrm>
        </p:grpSpPr>
        <p:sp>
          <p:nvSpPr>
            <p:cNvPr id="165" name="Oval 164"/>
            <p:cNvSpPr/>
            <p:nvPr/>
          </p:nvSpPr>
          <p:spPr>
            <a:xfrm>
              <a:off x="2171700" y="3879799"/>
              <a:ext cx="740763" cy="740763"/>
            </a:xfrm>
            <a:prstGeom prst="ellipse">
              <a:avLst/>
            </a:prstGeom>
            <a:noFill/>
            <a:ln w="38100" cmpd="sng">
              <a:solidFill>
                <a:srgbClr val="7585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1" name="Picture 160"/>
            <p:cNvPicPr>
              <a:picLocks noChangeAspect="1"/>
            </p:cNvPicPr>
            <p:nvPr/>
          </p:nvPicPr>
          <p:blipFill rotWithShape="1">
            <a:blip r:embed="rId10"/>
            <a:srcRect b="38139"/>
            <a:stretch/>
          </p:blipFill>
          <p:spPr>
            <a:xfrm>
              <a:off x="2285388" y="4303164"/>
              <a:ext cx="206847" cy="201980"/>
            </a:xfrm>
            <a:prstGeom prst="ellipse">
              <a:avLst/>
            </a:prstGeom>
            <a:ln w="19050" cap="rnd" cmpd="sng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 rotWithShape="1">
            <a:blip r:embed="rId10"/>
            <a:srcRect b="38139"/>
            <a:stretch/>
          </p:blipFill>
          <p:spPr>
            <a:xfrm>
              <a:off x="2371988" y="3984648"/>
              <a:ext cx="206847" cy="201980"/>
            </a:xfrm>
            <a:prstGeom prst="ellipse">
              <a:avLst/>
            </a:prstGeom>
            <a:ln w="19050" cap="rnd" cmpd="sng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 rotWithShape="1">
            <a:blip r:embed="rId10"/>
            <a:srcRect b="38139"/>
            <a:stretch/>
          </p:blipFill>
          <p:spPr>
            <a:xfrm>
              <a:off x="2632677" y="4139588"/>
              <a:ext cx="206847" cy="201980"/>
            </a:xfrm>
            <a:prstGeom prst="ellipse">
              <a:avLst/>
            </a:prstGeom>
            <a:ln w="19050" cap="rnd" cmpd="sng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67" name="Group 166"/>
          <p:cNvGrpSpPr/>
          <p:nvPr/>
        </p:nvGrpSpPr>
        <p:grpSpPr>
          <a:xfrm>
            <a:off x="7249088" y="3841646"/>
            <a:ext cx="740763" cy="740763"/>
            <a:chOff x="2171700" y="3879799"/>
            <a:chExt cx="740763" cy="740763"/>
          </a:xfrm>
        </p:grpSpPr>
        <p:sp>
          <p:nvSpPr>
            <p:cNvPr id="168" name="Oval 167"/>
            <p:cNvSpPr/>
            <p:nvPr/>
          </p:nvSpPr>
          <p:spPr>
            <a:xfrm>
              <a:off x="2171700" y="3879799"/>
              <a:ext cx="740763" cy="740763"/>
            </a:xfrm>
            <a:prstGeom prst="ellipse">
              <a:avLst/>
            </a:prstGeom>
            <a:noFill/>
            <a:ln w="38100" cmpd="sng">
              <a:solidFill>
                <a:srgbClr val="7585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168"/>
            <p:cNvPicPr>
              <a:picLocks noChangeAspect="1"/>
            </p:cNvPicPr>
            <p:nvPr/>
          </p:nvPicPr>
          <p:blipFill rotWithShape="1">
            <a:blip r:embed="rId10"/>
            <a:srcRect b="38139"/>
            <a:stretch/>
          </p:blipFill>
          <p:spPr>
            <a:xfrm>
              <a:off x="2285388" y="4303164"/>
              <a:ext cx="206847" cy="201980"/>
            </a:xfrm>
            <a:prstGeom prst="ellipse">
              <a:avLst/>
            </a:prstGeom>
            <a:ln w="19050" cap="rnd" cmpd="sng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70" name="Picture 169"/>
            <p:cNvPicPr>
              <a:picLocks noChangeAspect="1"/>
            </p:cNvPicPr>
            <p:nvPr/>
          </p:nvPicPr>
          <p:blipFill rotWithShape="1">
            <a:blip r:embed="rId10"/>
            <a:srcRect b="38139"/>
            <a:stretch/>
          </p:blipFill>
          <p:spPr>
            <a:xfrm>
              <a:off x="2371988" y="3984648"/>
              <a:ext cx="206847" cy="201980"/>
            </a:xfrm>
            <a:prstGeom prst="ellipse">
              <a:avLst/>
            </a:prstGeom>
            <a:ln w="19050" cap="rnd" cmpd="sng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71" name="Picture 170"/>
            <p:cNvPicPr>
              <a:picLocks noChangeAspect="1"/>
            </p:cNvPicPr>
            <p:nvPr/>
          </p:nvPicPr>
          <p:blipFill rotWithShape="1">
            <a:blip r:embed="rId10"/>
            <a:srcRect b="38139"/>
            <a:stretch/>
          </p:blipFill>
          <p:spPr>
            <a:xfrm>
              <a:off x="2632677" y="4139588"/>
              <a:ext cx="206847" cy="201980"/>
            </a:xfrm>
            <a:prstGeom prst="ellipse">
              <a:avLst/>
            </a:prstGeom>
            <a:ln w="19050" cap="rnd" cmpd="sng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72" name="Group 171"/>
          <p:cNvGrpSpPr/>
          <p:nvPr/>
        </p:nvGrpSpPr>
        <p:grpSpPr>
          <a:xfrm>
            <a:off x="643103" y="3855506"/>
            <a:ext cx="740763" cy="740763"/>
            <a:chOff x="2171700" y="3879799"/>
            <a:chExt cx="740763" cy="740763"/>
          </a:xfrm>
        </p:grpSpPr>
        <p:sp>
          <p:nvSpPr>
            <p:cNvPr id="173" name="Oval 172"/>
            <p:cNvSpPr/>
            <p:nvPr/>
          </p:nvSpPr>
          <p:spPr>
            <a:xfrm>
              <a:off x="2171700" y="3879799"/>
              <a:ext cx="740763" cy="740763"/>
            </a:xfrm>
            <a:prstGeom prst="ellipse">
              <a:avLst/>
            </a:prstGeom>
            <a:noFill/>
            <a:ln w="38100" cmpd="sng">
              <a:solidFill>
                <a:srgbClr val="7585B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4" name="Picture 173"/>
            <p:cNvPicPr>
              <a:picLocks noChangeAspect="1"/>
            </p:cNvPicPr>
            <p:nvPr/>
          </p:nvPicPr>
          <p:blipFill rotWithShape="1">
            <a:blip r:embed="rId10"/>
            <a:srcRect b="38139"/>
            <a:stretch/>
          </p:blipFill>
          <p:spPr>
            <a:xfrm>
              <a:off x="2285388" y="4303164"/>
              <a:ext cx="206847" cy="201980"/>
            </a:xfrm>
            <a:prstGeom prst="ellipse">
              <a:avLst/>
            </a:prstGeom>
            <a:ln w="19050" cap="rnd" cmpd="sng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75" name="Picture 174"/>
            <p:cNvPicPr>
              <a:picLocks noChangeAspect="1"/>
            </p:cNvPicPr>
            <p:nvPr/>
          </p:nvPicPr>
          <p:blipFill rotWithShape="1">
            <a:blip r:embed="rId10"/>
            <a:srcRect b="38139"/>
            <a:stretch/>
          </p:blipFill>
          <p:spPr>
            <a:xfrm>
              <a:off x="2371988" y="3984648"/>
              <a:ext cx="206847" cy="201980"/>
            </a:xfrm>
            <a:prstGeom prst="ellipse">
              <a:avLst/>
            </a:prstGeom>
            <a:ln w="19050" cap="rnd" cmpd="sng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76" name="Picture 175"/>
            <p:cNvPicPr>
              <a:picLocks noChangeAspect="1"/>
            </p:cNvPicPr>
            <p:nvPr/>
          </p:nvPicPr>
          <p:blipFill rotWithShape="1">
            <a:blip r:embed="rId10"/>
            <a:srcRect b="38139"/>
            <a:stretch/>
          </p:blipFill>
          <p:spPr>
            <a:xfrm>
              <a:off x="2632677" y="4139588"/>
              <a:ext cx="206847" cy="201980"/>
            </a:xfrm>
            <a:prstGeom prst="ellipse">
              <a:avLst/>
            </a:prstGeom>
            <a:ln w="19050" cap="rnd" cmpd="sng">
              <a:solidFill>
                <a:srgbClr val="FFFFFF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92" name="Group 191"/>
          <p:cNvGrpSpPr/>
          <p:nvPr/>
        </p:nvGrpSpPr>
        <p:grpSpPr>
          <a:xfrm>
            <a:off x="1031621" y="3982804"/>
            <a:ext cx="6848243" cy="732095"/>
            <a:chOff x="1031621" y="3982804"/>
            <a:chExt cx="6848243" cy="732095"/>
          </a:xfrm>
        </p:grpSpPr>
        <p:grpSp>
          <p:nvGrpSpPr>
            <p:cNvPr id="180" name="Group 179"/>
            <p:cNvGrpSpPr/>
            <p:nvPr/>
          </p:nvGrpSpPr>
          <p:grpSpPr>
            <a:xfrm>
              <a:off x="3274163" y="3982804"/>
              <a:ext cx="268175" cy="264981"/>
              <a:chOff x="1037538" y="5743066"/>
              <a:chExt cx="268175" cy="264981"/>
            </a:xfrm>
          </p:grpSpPr>
          <p:sp>
            <p:nvSpPr>
              <p:cNvPr id="181" name="Oval 180"/>
              <p:cNvSpPr/>
              <p:nvPr/>
            </p:nvSpPr>
            <p:spPr>
              <a:xfrm>
                <a:off x="1040580" y="5743066"/>
                <a:ext cx="264981" cy="264981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1037538" y="5743066"/>
                <a:ext cx="2681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FFFFFF"/>
                    </a:solidFill>
                    <a:latin typeface="Avenir Black"/>
                    <a:cs typeface="Avenir Black"/>
                  </a:rPr>
                  <a:t>1</a:t>
                </a:r>
                <a:endParaRPr lang="en-US" sz="1100" dirty="0">
                  <a:solidFill>
                    <a:srgbClr val="FFFFFF"/>
                  </a:solidFill>
                  <a:latin typeface="Avenir Black"/>
                  <a:cs typeface="Avenir Black"/>
                </a:endParaRPr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>
              <a:off x="1031621" y="4449918"/>
              <a:ext cx="268175" cy="264981"/>
              <a:chOff x="1037538" y="5743066"/>
              <a:chExt cx="268175" cy="264981"/>
            </a:xfrm>
          </p:grpSpPr>
          <p:sp>
            <p:nvSpPr>
              <p:cNvPr id="184" name="Oval 183"/>
              <p:cNvSpPr/>
              <p:nvPr/>
            </p:nvSpPr>
            <p:spPr>
              <a:xfrm>
                <a:off x="1040580" y="5743066"/>
                <a:ext cx="264981" cy="264981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>
                <a:off x="1037538" y="5743066"/>
                <a:ext cx="2681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>
                    <a:solidFill>
                      <a:srgbClr val="FFFFFF"/>
                    </a:solidFill>
                    <a:latin typeface="Avenir Black"/>
                    <a:cs typeface="Avenir Black"/>
                  </a:rPr>
                  <a:t>1</a:t>
                </a:r>
                <a:endParaRPr lang="en-US" sz="1100" dirty="0">
                  <a:solidFill>
                    <a:srgbClr val="FFFFFF"/>
                  </a:solidFill>
                  <a:latin typeface="Avenir Black"/>
                  <a:cs typeface="Avenir Black"/>
                </a:endParaRPr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7611689" y="4400185"/>
              <a:ext cx="268175" cy="264981"/>
              <a:chOff x="1037538" y="5743066"/>
              <a:chExt cx="268175" cy="264981"/>
            </a:xfrm>
          </p:grpSpPr>
          <p:sp>
            <p:nvSpPr>
              <p:cNvPr id="187" name="Oval 186"/>
              <p:cNvSpPr/>
              <p:nvPr/>
            </p:nvSpPr>
            <p:spPr>
              <a:xfrm>
                <a:off x="1040580" y="5743066"/>
                <a:ext cx="264981" cy="264981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1037538" y="5743066"/>
                <a:ext cx="26817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solidFill>
                      <a:srgbClr val="FFFFFF"/>
                    </a:solidFill>
                    <a:latin typeface="Avenir Black"/>
                    <a:cs typeface="Avenir Black"/>
                  </a:rPr>
                  <a:t>1</a:t>
                </a:r>
                <a:endParaRPr lang="en-US" sz="1100" dirty="0">
                  <a:solidFill>
                    <a:srgbClr val="FFFFFF"/>
                  </a:solidFill>
                  <a:latin typeface="Avenir Black"/>
                  <a:cs typeface="Avenir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31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555785" y="1906588"/>
            <a:ext cx="1227985" cy="1227985"/>
            <a:chOff x="1332487" y="1716802"/>
            <a:chExt cx="1497271" cy="1497271"/>
          </a:xfrm>
          <a:scene3d>
            <a:camera prst="perspectiveFront" fov="5700000">
              <a:rot lat="21599966" lon="599974" rev="0"/>
            </a:camera>
            <a:lightRig rig="threePt" dir="t"/>
          </a:scene3d>
        </p:grpSpPr>
        <p:sp>
          <p:nvSpPr>
            <p:cNvPr id="9" name="Rectangle 8"/>
            <p:cNvSpPr/>
            <p:nvPr/>
          </p:nvSpPr>
          <p:spPr>
            <a:xfrm>
              <a:off x="1332487" y="1716802"/>
              <a:ext cx="1497271" cy="1497271"/>
            </a:xfrm>
            <a:prstGeom prst="rect">
              <a:avLst/>
            </a:prstGeom>
            <a:solidFill>
              <a:srgbClr val="481763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8676" y="2206391"/>
              <a:ext cx="1140800" cy="487332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4376803" y="1885437"/>
            <a:ext cx="1227986" cy="1227984"/>
            <a:chOff x="3556000" y="1716802"/>
            <a:chExt cx="1497273" cy="1497271"/>
          </a:xfrm>
          <a:scene3d>
            <a:camera prst="perspectiveFront" fov="5700000">
              <a:rot lat="21599966" lon="599974" rev="0"/>
            </a:camera>
            <a:lightRig rig="threePt" dir="t"/>
          </a:scene3d>
        </p:grpSpPr>
        <p:sp>
          <p:nvSpPr>
            <p:cNvPr id="25" name="Rectangle 24"/>
            <p:cNvSpPr/>
            <p:nvPr/>
          </p:nvSpPr>
          <p:spPr>
            <a:xfrm>
              <a:off x="3556000" y="1716802"/>
              <a:ext cx="1497273" cy="149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34966" y="2173552"/>
              <a:ext cx="988869" cy="520709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2948618" y="1906589"/>
            <a:ext cx="1227986" cy="1227984"/>
            <a:chOff x="5804181" y="1716802"/>
            <a:chExt cx="1497273" cy="1497271"/>
          </a:xfrm>
          <a:scene3d>
            <a:camera prst="perspectiveFront" fov="5700000">
              <a:rot lat="21599966" lon="599974" rev="0"/>
            </a:camera>
            <a:lightRig rig="threePt" dir="t"/>
          </a:scene3d>
        </p:grpSpPr>
        <p:sp>
          <p:nvSpPr>
            <p:cNvPr id="30" name="Rectangle 29"/>
            <p:cNvSpPr/>
            <p:nvPr/>
          </p:nvSpPr>
          <p:spPr>
            <a:xfrm>
              <a:off x="5804181" y="1716802"/>
              <a:ext cx="1497273" cy="149727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3638" y="1953700"/>
              <a:ext cx="908544" cy="969375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272320" y="4588971"/>
            <a:ext cx="1227987" cy="1229909"/>
            <a:chOff x="5221261" y="2994261"/>
            <a:chExt cx="1497273" cy="1499616"/>
          </a:xfrm>
          <a:scene3d>
            <a:camera prst="perspectiveFront" fov="5700000">
              <a:rot lat="21599966" lon="599974" rev="0"/>
            </a:camera>
            <a:lightRig rig="threePt" dir="t"/>
          </a:scene3d>
        </p:grpSpPr>
        <p:sp>
          <p:nvSpPr>
            <p:cNvPr id="32" name="Rectangle 31"/>
            <p:cNvSpPr/>
            <p:nvPr/>
          </p:nvSpPr>
          <p:spPr>
            <a:xfrm>
              <a:off x="5221261" y="2994261"/>
              <a:ext cx="1497273" cy="1499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/>
            <a:srcRect r="5069" b="11765"/>
            <a:stretch/>
          </p:blipFill>
          <p:spPr>
            <a:xfrm>
              <a:off x="5454523" y="3167442"/>
              <a:ext cx="1083247" cy="1104281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4850953" y="4589969"/>
            <a:ext cx="1227986" cy="1229908"/>
            <a:chOff x="2973082" y="2994261"/>
            <a:chExt cx="1497272" cy="1499616"/>
          </a:xfrm>
          <a:scene3d>
            <a:camera prst="perspectiveFront" fov="5700000">
              <a:rot lat="21599966" lon="599974" rev="0"/>
            </a:camera>
            <a:lightRig rig="threePt" dir="t"/>
          </a:scene3d>
        </p:grpSpPr>
        <p:sp>
          <p:nvSpPr>
            <p:cNvPr id="33" name="Rectangle 32"/>
            <p:cNvSpPr/>
            <p:nvPr/>
          </p:nvSpPr>
          <p:spPr>
            <a:xfrm>
              <a:off x="2973082" y="2994261"/>
              <a:ext cx="1497272" cy="1499616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1888" y="3383043"/>
              <a:ext cx="1231079" cy="769424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123" y="4591891"/>
            <a:ext cx="1227985" cy="1227985"/>
          </a:xfrm>
          <a:prstGeom prst="rect">
            <a:avLst/>
          </a:prstGeom>
          <a:effectLst/>
          <a:scene3d>
            <a:camera prst="perspectiveFront" fov="5700000">
              <a:rot lat="21599966" lon="599974" rev="0"/>
            </a:camera>
            <a:lightRig rig="threePt" dir="t"/>
          </a:scene3d>
        </p:spPr>
      </p:pic>
      <p:pic>
        <p:nvPicPr>
          <p:cNvPr id="48" name="Picture 47" descr="shelf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9" y="2783832"/>
            <a:ext cx="8378482" cy="730437"/>
          </a:xfrm>
          <a:prstGeom prst="rect">
            <a:avLst/>
          </a:prstGeom>
        </p:spPr>
      </p:pic>
      <p:pic>
        <p:nvPicPr>
          <p:cNvPr id="50" name="Picture 49" descr="shelf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80" y="5488329"/>
            <a:ext cx="8154481" cy="730437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6039364" y="2196815"/>
            <a:ext cx="1393751" cy="510994"/>
            <a:chOff x="2146300" y="3823321"/>
            <a:chExt cx="4673600" cy="329737"/>
          </a:xfrm>
        </p:grpSpPr>
        <p:sp>
          <p:nvSpPr>
            <p:cNvPr id="52" name="Rectangle 51"/>
            <p:cNvSpPr/>
            <p:nvPr/>
          </p:nvSpPr>
          <p:spPr>
            <a:xfrm>
              <a:off x="2146300" y="3823321"/>
              <a:ext cx="4673600" cy="3297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289816" y="3867116"/>
              <a:ext cx="4377685" cy="250231"/>
            </a:xfrm>
            <a:prstGeom prst="rect">
              <a:avLst/>
            </a:prstGeom>
            <a:ln w="3175" cmpd="sng">
              <a:solidFill>
                <a:srgbClr val="B5A2CE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cap="all" spc="800" dirty="0" smtClean="0">
                  <a:solidFill>
                    <a:srgbClr val="595959"/>
                  </a:solidFill>
                  <a:latin typeface="Avenir Book"/>
                  <a:cs typeface="Avenir Book"/>
                </a:rPr>
                <a:t>Server side</a:t>
              </a:r>
              <a:endParaRPr lang="en-US" sz="1100" cap="all" spc="800" dirty="0">
                <a:solidFill>
                  <a:srgbClr val="595959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549320" y="4925339"/>
            <a:ext cx="1393751" cy="510994"/>
            <a:chOff x="2146300" y="3823321"/>
            <a:chExt cx="4673600" cy="329737"/>
          </a:xfrm>
        </p:grpSpPr>
        <p:sp>
          <p:nvSpPr>
            <p:cNvPr id="55" name="Rectangle 54"/>
            <p:cNvSpPr/>
            <p:nvPr/>
          </p:nvSpPr>
          <p:spPr>
            <a:xfrm>
              <a:off x="2146300" y="3823321"/>
              <a:ext cx="4673600" cy="3297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289816" y="3867115"/>
              <a:ext cx="4377684" cy="250231"/>
            </a:xfrm>
            <a:prstGeom prst="rect">
              <a:avLst/>
            </a:prstGeom>
            <a:ln w="3175" cmpd="sng">
              <a:solidFill>
                <a:srgbClr val="B5A2CE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cap="all" spc="800" dirty="0" smtClean="0">
                  <a:solidFill>
                    <a:srgbClr val="595959"/>
                  </a:solidFill>
                  <a:latin typeface="Avenir Book"/>
                  <a:cs typeface="Avenir Book"/>
                </a:rPr>
                <a:t>Client side</a:t>
              </a:r>
              <a:endParaRPr lang="en-US" sz="1100" cap="all" spc="800" dirty="0">
                <a:solidFill>
                  <a:srgbClr val="595959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expansion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495550" y="1778000"/>
            <a:ext cx="4057650" cy="36576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Scalability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 smtClean="0"/>
              <a:t>Information Analysis, </a:t>
            </a:r>
          </a:p>
          <a:p>
            <a:pPr marL="0" indent="0" algn="ctr">
              <a:buNone/>
            </a:pPr>
            <a:r>
              <a:rPr lang="en-US" sz="2000" dirty="0" smtClean="0"/>
              <a:t>Insight on trends, consumer behaviors…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dirty="0" smtClean="0"/>
              <a:t>From </a:t>
            </a:r>
            <a:r>
              <a:rPr lang="en-US" sz="2000" dirty="0" err="1" smtClean="0"/>
              <a:t>Freemium</a:t>
            </a:r>
            <a:r>
              <a:rPr lang="en-US" sz="2000" dirty="0" smtClean="0"/>
              <a:t> </a:t>
            </a:r>
          </a:p>
          <a:p>
            <a:pPr marL="0" indent="0" algn="ctr">
              <a:buNone/>
            </a:pPr>
            <a:r>
              <a:rPr lang="en-US" sz="2000" dirty="0" smtClean="0"/>
              <a:t>to Premium</a:t>
            </a:r>
          </a:p>
        </p:txBody>
      </p:sp>
    </p:spTree>
    <p:extLst>
      <p:ext uri="{BB962C8B-B14F-4D97-AF65-F5344CB8AC3E}">
        <p14:creationId xmlns:p14="http://schemas.microsoft.com/office/powerpoint/2010/main" val="53043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9663" y="2857759"/>
            <a:ext cx="3340515" cy="922347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600" dirty="0" smtClean="0">
                <a:latin typeface="Avenir Roman"/>
                <a:cs typeface="Avenir Roman"/>
              </a:rPr>
              <a:t>Thank you  </a:t>
            </a:r>
            <a:r>
              <a:rPr lang="en-US" sz="2000" i="1" dirty="0" smtClean="0">
                <a:latin typeface="Bell MT"/>
                <a:cs typeface="Bell MT"/>
              </a:rPr>
              <a:t>for </a:t>
            </a:r>
            <a:r>
              <a:rPr lang="en-US" sz="1600" dirty="0" smtClean="0">
                <a:latin typeface="Avenir Roman"/>
                <a:cs typeface="Avenir Roman"/>
              </a:rPr>
              <a:t>your attention</a:t>
            </a: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468" y="2409663"/>
            <a:ext cx="352905" cy="3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2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634525" y="963528"/>
            <a:ext cx="3722181" cy="742464"/>
            <a:chOff x="2146300" y="3823321"/>
            <a:chExt cx="4673600" cy="329737"/>
          </a:xfrm>
        </p:grpSpPr>
        <p:sp>
          <p:nvSpPr>
            <p:cNvPr id="9" name="Rectangle 8"/>
            <p:cNvSpPr/>
            <p:nvPr/>
          </p:nvSpPr>
          <p:spPr>
            <a:xfrm>
              <a:off x="2146300" y="3823321"/>
              <a:ext cx="4673600" cy="3297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89816" y="3867115"/>
              <a:ext cx="4377684" cy="250231"/>
            </a:xfrm>
            <a:prstGeom prst="rect">
              <a:avLst/>
            </a:prstGeom>
            <a:ln w="3175" cmpd="sng">
              <a:solidFill>
                <a:srgbClr val="B5A2CE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cap="all" spc="800" dirty="0" smtClean="0">
                  <a:solidFill>
                    <a:srgbClr val="595959"/>
                  </a:solidFill>
                  <a:latin typeface="Avenir Book"/>
                  <a:cs typeface="Avenir Book"/>
                </a:rPr>
                <a:t>Members</a:t>
              </a:r>
              <a:endParaRPr lang="en-US" cap="all" spc="800" dirty="0">
                <a:solidFill>
                  <a:srgbClr val="595959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2374900" y="2298700"/>
            <a:ext cx="4203700" cy="40513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ea typeface="+mn-ea"/>
                <a:cs typeface="Avenir Black"/>
              </a:rPr>
              <a:t>Du Cam Hong</a:t>
            </a: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Developer, </a:t>
            </a:r>
            <a:r>
              <a:rPr lang="en-US" sz="1600" dirty="0">
                <a:solidFill>
                  <a:srgbClr val="FFFFFF"/>
                </a:solidFill>
                <a:latin typeface="Avenir Book"/>
                <a:cs typeface="Avenir Book"/>
              </a:rPr>
              <a:t>UX </a:t>
            </a:r>
            <a:r>
              <a:rPr lang="en-US" sz="1600" dirty="0" smtClean="0">
                <a:solidFill>
                  <a:srgbClr val="FFFFFF"/>
                </a:solidFill>
                <a:latin typeface="Avenir Book"/>
                <a:cs typeface="Avenir Book"/>
              </a:rPr>
              <a:t>Designer</a:t>
            </a:r>
            <a:endParaRPr kumimoji="0" lang="en-US" sz="1600" b="0" i="0" u="none" strike="noStrike" kern="1200" cap="none" spc="0" normalizeH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  <a:p>
            <a:pPr marL="0" marR="0" lvl="0" indent="0" algn="ctr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  <a:p>
            <a:pPr marL="0" marR="0" lvl="0" indent="0" algn="ctr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ea typeface="+mn-ea"/>
                <a:cs typeface="Avenir Black"/>
              </a:rPr>
              <a:t>Vuong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ea typeface="+mn-ea"/>
                <a:cs typeface="Avenir Black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ea typeface="+mn-ea"/>
                <a:cs typeface="Avenir Black"/>
              </a:rPr>
              <a:t>Thanh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ea typeface="+mn-ea"/>
                <a:cs typeface="Avenir Black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ea typeface="+mn-ea"/>
                <a:cs typeface="Avenir Black"/>
              </a:rPr>
              <a:t>Phong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lack"/>
              <a:ea typeface="+mn-ea"/>
              <a:cs typeface="Avenir Black"/>
            </a:endParaRPr>
          </a:p>
          <a:p>
            <a:pPr marL="0" marR="0" lvl="0" indent="0" algn="ctr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Developer, Tester</a:t>
            </a:r>
          </a:p>
          <a:p>
            <a:pPr marL="0" marR="0" lvl="0" indent="0" algn="ctr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Avenir Black"/>
                <a:cs typeface="Avenir Black"/>
              </a:rPr>
              <a:t>Duong Minh Hoang</a:t>
            </a:r>
          </a:p>
          <a:p>
            <a:pPr lvl="0" algn="ctr">
              <a:spcBef>
                <a:spcPct val="20000"/>
              </a:spcBef>
              <a:defRPr/>
            </a:pPr>
            <a:r>
              <a:rPr lang="en-US" dirty="0">
                <a:solidFill>
                  <a:srgbClr val="FFFFFF"/>
                </a:solidFill>
                <a:latin typeface="Avenir Book"/>
                <a:cs typeface="Avenir Book"/>
              </a:rPr>
              <a:t>Developer, Tester</a:t>
            </a:r>
          </a:p>
          <a:p>
            <a:pPr marL="0" marR="0" lvl="0" indent="0" algn="ctr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  <a:p>
            <a:pPr marL="0" marR="0" lvl="0" indent="0" algn="ctr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ook"/>
              <a:ea typeface="+mn-ea"/>
              <a:cs typeface="Avenir Book"/>
            </a:endParaRPr>
          </a:p>
          <a:p>
            <a:pPr marL="0" marR="0" lvl="0" indent="0" algn="ctr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Supervised under</a:t>
            </a:r>
          </a:p>
          <a:p>
            <a:pPr marL="0" marR="0" lvl="0" indent="0" algn="ctr" defTabSz="457200" rtl="0" eaLnBrk="1" fontAlgn="auto" latinLnBrk="0" hangingPunct="1"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Prof.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ea typeface="+mn-ea"/>
                <a:cs typeface="Avenir Black"/>
              </a:rPr>
              <a:t>Nguyen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ea typeface="+mn-ea"/>
                <a:cs typeface="Avenir Black"/>
              </a:rPr>
              <a:t>Huy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Black"/>
                <a:ea typeface="+mn-ea"/>
                <a:cs typeface="Avenir Black"/>
              </a:rPr>
              <a:t> Hung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Black"/>
              <a:ea typeface="+mn-ea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425703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84400"/>
            <a:ext cx="8229600" cy="3941764"/>
          </a:xfr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800" dirty="0" smtClean="0"/>
              <a:t>Part 1</a:t>
            </a:r>
          </a:p>
          <a:p>
            <a:pPr marL="0" indent="0" algn="ctr">
              <a:buNone/>
            </a:pPr>
            <a:r>
              <a:rPr lang="en-US" sz="1800" dirty="0" smtClean="0">
                <a:latin typeface="Avenir Black"/>
                <a:cs typeface="Avenir Black"/>
              </a:rPr>
              <a:t>Background</a:t>
            </a:r>
            <a:r>
              <a:rPr lang="en-US" sz="1800" dirty="0" smtClean="0"/>
              <a:t> </a:t>
            </a:r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ctr">
              <a:buNone/>
            </a:pPr>
            <a:r>
              <a:rPr lang="en-US" sz="1800" dirty="0" smtClean="0"/>
              <a:t>Part 2</a:t>
            </a:r>
          </a:p>
          <a:p>
            <a:pPr marL="0" indent="0" algn="ctr">
              <a:buNone/>
            </a:pPr>
            <a:r>
              <a:rPr lang="en-US" sz="1800" dirty="0" smtClean="0">
                <a:latin typeface="Avenir Black"/>
                <a:cs typeface="Avenir Black"/>
              </a:rPr>
              <a:t>Business Analysis</a:t>
            </a:r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ctr">
              <a:buNone/>
            </a:pPr>
            <a:r>
              <a:rPr lang="en-US" sz="1800" dirty="0" smtClean="0"/>
              <a:t>Part 3</a:t>
            </a:r>
          </a:p>
          <a:p>
            <a:pPr marL="0" indent="0" algn="ctr">
              <a:buNone/>
            </a:pPr>
            <a:r>
              <a:rPr lang="en-US" sz="1800" dirty="0" smtClean="0">
                <a:latin typeface="Avenir Black"/>
                <a:cs typeface="Avenir Black"/>
              </a:rPr>
              <a:t>Future Expansion</a:t>
            </a:r>
          </a:p>
          <a:p>
            <a:pPr marL="0" indent="0" algn="ctr">
              <a:buNone/>
            </a:pPr>
            <a:endParaRPr lang="en-US" sz="1800" dirty="0" smtClean="0"/>
          </a:p>
          <a:p>
            <a:pPr marL="0" indent="0" algn="ctr">
              <a:buNone/>
            </a:pPr>
            <a:r>
              <a:rPr lang="en-US" sz="1800" dirty="0" smtClean="0"/>
              <a:t>Part 4</a:t>
            </a:r>
          </a:p>
          <a:p>
            <a:pPr marL="0" indent="0" algn="ctr">
              <a:buNone/>
            </a:pPr>
            <a:r>
              <a:rPr lang="en-US" sz="1800" dirty="0" smtClean="0">
                <a:latin typeface="Avenir Black"/>
                <a:cs typeface="Avenir Black"/>
              </a:rPr>
              <a:t>Demonstration</a:t>
            </a:r>
            <a:endParaRPr lang="en-US" sz="1800" dirty="0">
              <a:latin typeface="Avenir Black"/>
              <a:cs typeface="Avenir Black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48825" y="1085499"/>
            <a:ext cx="3722181" cy="742464"/>
            <a:chOff x="2146300" y="3823321"/>
            <a:chExt cx="4673600" cy="329737"/>
          </a:xfrm>
        </p:grpSpPr>
        <p:sp>
          <p:nvSpPr>
            <p:cNvPr id="7" name="Rectangle 6"/>
            <p:cNvSpPr/>
            <p:nvPr/>
          </p:nvSpPr>
          <p:spPr>
            <a:xfrm>
              <a:off x="2146300" y="3823321"/>
              <a:ext cx="4673600" cy="3297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89816" y="3867115"/>
              <a:ext cx="4377684" cy="250231"/>
            </a:xfrm>
            <a:prstGeom prst="rect">
              <a:avLst/>
            </a:prstGeom>
            <a:ln w="3175" cmpd="sng">
              <a:solidFill>
                <a:srgbClr val="B5A2CE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cap="all" spc="800" dirty="0" smtClean="0">
                  <a:solidFill>
                    <a:srgbClr val="595959"/>
                  </a:solidFill>
                  <a:latin typeface="Avenir Book"/>
                  <a:cs typeface="Avenir Book"/>
                </a:rPr>
                <a:t>content</a:t>
              </a:r>
              <a:endParaRPr lang="en-US" cap="all" spc="800" dirty="0">
                <a:solidFill>
                  <a:srgbClr val="595959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76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409700" y="5581650"/>
            <a:ext cx="6464300" cy="622300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E-Commerce changes the way of how we buy &amp; sell.</a:t>
            </a:r>
            <a:endParaRPr lang="en-US" dirty="0"/>
          </a:p>
        </p:txBody>
      </p:sp>
      <p:sp>
        <p:nvSpPr>
          <p:cNvPr id="23" name="Rectangular Callout 22"/>
          <p:cNvSpPr/>
          <p:nvPr/>
        </p:nvSpPr>
        <p:spPr>
          <a:xfrm>
            <a:off x="565150" y="1967620"/>
            <a:ext cx="3606800" cy="469900"/>
          </a:xfrm>
          <a:prstGeom prst="wedgeRectCallout">
            <a:avLst>
              <a:gd name="adj1" fmla="val 54525"/>
              <a:gd name="adj2" fmla="val 51877"/>
            </a:avLst>
          </a:prstGeom>
          <a:solidFill>
            <a:srgbClr val="2126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venir Book"/>
                <a:cs typeface="Avenir Book"/>
              </a:rPr>
              <a:t>One of the Internet evolution has made?</a:t>
            </a:r>
            <a:endParaRPr lang="en-US" sz="14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50" y="2787210"/>
            <a:ext cx="2032000" cy="3207501"/>
          </a:xfrm>
          <a:prstGeom prst="rect">
            <a:avLst/>
          </a:prstGeom>
        </p:spPr>
      </p:pic>
      <p:sp>
        <p:nvSpPr>
          <p:cNvPr id="25" name="Rectangular Callout 24"/>
          <p:cNvSpPr/>
          <p:nvPr/>
        </p:nvSpPr>
        <p:spPr>
          <a:xfrm>
            <a:off x="1409700" y="2882900"/>
            <a:ext cx="2127250" cy="476690"/>
          </a:xfrm>
          <a:prstGeom prst="wedgeRectCallout">
            <a:avLst>
              <a:gd name="adj1" fmla="val 57342"/>
              <a:gd name="adj2" fmla="val -1715"/>
            </a:avLst>
          </a:prstGeom>
          <a:solidFill>
            <a:srgbClr val="2126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400" dirty="0" smtClean="0">
                <a:solidFill>
                  <a:schemeClr val="bg1"/>
                </a:solidFill>
                <a:latin typeface="Avenir Book"/>
                <a:cs typeface="Avenir Book"/>
              </a:rPr>
              <a:t>That’s the E-Commerce.</a:t>
            </a:r>
            <a:endParaRPr lang="en-US" sz="14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97400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689100" y="5270500"/>
            <a:ext cx="5930900" cy="1054100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Buyer and Seller can find each other easily in a flatten world. Transaction can be made Over The Air.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2070100"/>
            <a:ext cx="1947045" cy="307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0" y="2137834"/>
            <a:ext cx="1968500" cy="3107266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4660900" y="1699244"/>
            <a:ext cx="1198618" cy="438590"/>
          </a:xfrm>
          <a:prstGeom prst="wedgeRectCallout">
            <a:avLst>
              <a:gd name="adj1" fmla="val 60497"/>
              <a:gd name="adj2" fmla="val 42145"/>
            </a:avLst>
          </a:prstGeom>
          <a:solidFill>
            <a:srgbClr val="2126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Got that. 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3613150" y="2393510"/>
            <a:ext cx="2476500" cy="723900"/>
          </a:xfrm>
          <a:prstGeom prst="wedgeRectCallout">
            <a:avLst>
              <a:gd name="adj1" fmla="val 57342"/>
              <a:gd name="adj2" fmla="val -1715"/>
            </a:avLst>
          </a:prstGeom>
          <a:solidFill>
            <a:srgbClr val="2126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Make the payment via PayPal, and pick it up at your front door.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75091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689100" y="2743200"/>
            <a:ext cx="5930900" cy="1054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However,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2540000" y="5422900"/>
            <a:ext cx="4127500" cy="8636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 smtClean="0"/>
              <a:t>Lack of Understanding between Buyer and Seller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1" y="1714500"/>
            <a:ext cx="3143148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2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Callout 4"/>
          <p:cNvSpPr/>
          <p:nvPr/>
        </p:nvSpPr>
        <p:spPr>
          <a:xfrm>
            <a:off x="5676900" y="1380065"/>
            <a:ext cx="2032000" cy="1563597"/>
          </a:xfrm>
          <a:prstGeom prst="cloudCallout">
            <a:avLst>
              <a:gd name="adj1" fmla="val -38995"/>
              <a:gd name="adj2" fmla="val 6078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2324100" y="5537200"/>
            <a:ext cx="4572000" cy="8636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 smtClean="0"/>
              <a:t>Small business and store owner pay less attention to marketing.</a:t>
            </a:r>
            <a:endParaRPr lang="en-US" sz="2000" dirty="0"/>
          </a:p>
        </p:txBody>
      </p:sp>
      <p:sp>
        <p:nvSpPr>
          <p:cNvPr id="22" name="Rectangular Callout 21"/>
          <p:cNvSpPr/>
          <p:nvPr/>
        </p:nvSpPr>
        <p:spPr>
          <a:xfrm>
            <a:off x="1270000" y="1969337"/>
            <a:ext cx="2506718" cy="710361"/>
          </a:xfrm>
          <a:prstGeom prst="wedgeRectCallout">
            <a:avLst>
              <a:gd name="adj1" fmla="val 60497"/>
              <a:gd name="adj2" fmla="val 42145"/>
            </a:avLst>
          </a:prstGeom>
          <a:solidFill>
            <a:srgbClr val="21263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Oh, I’m opening a Store online. But… wher</a:t>
            </a:r>
            <a:r>
              <a:rPr lang="en-US" sz="1200" dirty="0" smtClean="0">
                <a:solidFill>
                  <a:schemeClr val="bg1"/>
                </a:solidFill>
                <a:latin typeface="Avenir Book"/>
                <a:cs typeface="Avenir Book"/>
              </a:rPr>
              <a:t>e are the customers?!</a:t>
            </a:r>
            <a:endParaRPr lang="en-US" sz="12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137834"/>
            <a:ext cx="2095500" cy="3307735"/>
          </a:xfrm>
          <a:prstGeom prst="rect">
            <a:avLst/>
          </a:prstGeom>
        </p:spPr>
      </p:pic>
      <p:pic>
        <p:nvPicPr>
          <p:cNvPr id="4" name="Picture 3" descr="1367454229_easterBunnyRSSEG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1579031"/>
            <a:ext cx="965200" cy="110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494</Words>
  <Application>Microsoft Macintosh PowerPoint</Application>
  <PresentationFormat>On-screen Show (4:3)</PresentationFormat>
  <Paragraphs>143</Paragraphs>
  <Slides>25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Social Buy</vt:lpstr>
      <vt:lpstr>PowerPoint Presentation</vt:lpstr>
      <vt:lpstr>PowerPoint Presentation</vt:lpstr>
      <vt:lpstr>Backgrounds</vt:lpstr>
      <vt:lpstr>Backgrounds</vt:lpstr>
      <vt:lpstr>Backgrounds</vt:lpstr>
      <vt:lpstr>Backgrounds</vt:lpstr>
      <vt:lpstr>Backgrounds</vt:lpstr>
      <vt:lpstr>Backgrounds</vt:lpstr>
      <vt:lpstr>PowerPoint Presentation</vt:lpstr>
      <vt:lpstr>backgrounds</vt:lpstr>
      <vt:lpstr>Why social network works?</vt:lpstr>
      <vt:lpstr>Benefits for users</vt:lpstr>
      <vt:lpstr>Benefits for business</vt:lpstr>
      <vt:lpstr>Benefits for business</vt:lpstr>
      <vt:lpstr>Benefits for business</vt:lpstr>
      <vt:lpstr>backgrounds</vt:lpstr>
      <vt:lpstr>How brilliant the picture can be?</vt:lpstr>
      <vt:lpstr>PowerPoint Presentation</vt:lpstr>
      <vt:lpstr>features</vt:lpstr>
      <vt:lpstr>flows</vt:lpstr>
      <vt:lpstr>technology</vt:lpstr>
      <vt:lpstr>Future expansion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SocialBuy</dc:title>
  <dc:creator>Caleido Du</dc:creator>
  <cp:lastModifiedBy>Caleido Du</cp:lastModifiedBy>
  <cp:revision>337</cp:revision>
  <dcterms:created xsi:type="dcterms:W3CDTF">2013-04-21T16:41:20Z</dcterms:created>
  <dcterms:modified xsi:type="dcterms:W3CDTF">2013-05-01T22:21:57Z</dcterms:modified>
</cp:coreProperties>
</file>